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7" r:id="rId2"/>
    <p:sldMasterId id="2147483702" r:id="rId3"/>
    <p:sldMasterId id="2147483713" r:id="rId4"/>
    <p:sldMasterId id="2147483743" r:id="rId5"/>
  </p:sldMasterIdLst>
  <p:notesMasterIdLst>
    <p:notesMasterId r:id="rId32"/>
  </p:notesMasterIdLst>
  <p:sldIdLst>
    <p:sldId id="2039" r:id="rId6"/>
    <p:sldId id="2120" r:id="rId7"/>
    <p:sldId id="1734" r:id="rId8"/>
    <p:sldId id="1696" r:id="rId9"/>
    <p:sldId id="1703" r:id="rId10"/>
    <p:sldId id="1744" r:id="rId11"/>
    <p:sldId id="2112" r:id="rId12"/>
    <p:sldId id="1724" r:id="rId13"/>
    <p:sldId id="1706" r:id="rId14"/>
    <p:sldId id="2110" r:id="rId15"/>
    <p:sldId id="2111" r:id="rId16"/>
    <p:sldId id="2113" r:id="rId17"/>
    <p:sldId id="2114" r:id="rId18"/>
    <p:sldId id="2115" r:id="rId19"/>
    <p:sldId id="1699" r:id="rId20"/>
    <p:sldId id="1702" r:id="rId21"/>
    <p:sldId id="1700" r:id="rId22"/>
    <p:sldId id="2116" r:id="rId23"/>
    <p:sldId id="258" r:id="rId24"/>
    <p:sldId id="2041" r:id="rId25"/>
    <p:sldId id="259" r:id="rId26"/>
    <p:sldId id="2118" r:id="rId27"/>
    <p:sldId id="2117" r:id="rId28"/>
    <p:sldId id="2119" r:id="rId29"/>
    <p:sldId id="1718" r:id="rId30"/>
    <p:sldId id="1716" r:id="rId3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orbel" panose="020B050302020402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  <p:embeddedFont>
      <p:font typeface="Source Serif Pro" panose="02040603050405020204" pitchFamily="18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1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EFD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7.fntdata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3/12/24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8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7C92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5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040670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8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6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101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8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00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5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66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5764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499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8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81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8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8616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09016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302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3415" y="444237"/>
            <a:ext cx="2171224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28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878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06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57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3936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3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5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12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53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389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1715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01783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1621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6634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63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47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46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9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037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2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3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8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4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2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56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953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031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678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8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137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566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0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1039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603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30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587076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25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24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99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34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24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58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4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88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72" r:id="rId14"/>
    <p:sldLayoutId id="2147483685" r:id="rId15"/>
    <p:sldLayoutId id="214748368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53" r:id="rId15"/>
    <p:sldLayoutId id="2147483754" r:id="rId16"/>
    <p:sldLayoutId id="2147483755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8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6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lf-supervised.cs.jhu.edu/sp2024/files/proposal-2_seek-extracted_171762894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review.net/group?id=NeurIPS.cc/2023/Conference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539B-4F96-1DF3-FE7A-DC84F357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Projects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5EAD3-A53F-C37B-459A-7BDFE257C609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194787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Make sure that you follow the expected protocol for the proposal.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If you’re missing these details, we will not receive the “proposal” credits and we will ask you to redo it. </a:t>
            </a:r>
          </a:p>
          <a:p>
            <a:pPr lvl="1">
              <a:lnSpc>
                <a:spcPct val="114999"/>
              </a:lnSpc>
            </a:pPr>
            <a:endParaRPr lang="en-US" sz="1800" b="0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4041E3-E9F1-1B52-E559-C4AA123C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0" r="2498"/>
          <a:stretch/>
        </p:blipFill>
        <p:spPr>
          <a:xfrm>
            <a:off x="992220" y="1736003"/>
            <a:ext cx="6780179" cy="1856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808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Proposals: Be as Precise as You 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1800" b="0" i="1" dirty="0">
                <a:solidFill>
                  <a:srgbClr val="0070C0"/>
                </a:solidFill>
                <a:effectLst/>
              </a:rPr>
              <a:t>“we will first collect an extensive dataset from various sources such as Google News articles, Reddit discussions, and Twitter conversations.”  </a:t>
            </a:r>
          </a:p>
          <a:p>
            <a:pPr marL="11430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800" b="0" dirty="0">
                <a:solidFill>
                  <a:schemeClr val="tx1"/>
                </a:solidFill>
                <a:effectLst/>
              </a:rPr>
              <a:t>          What data? What annotations?</a:t>
            </a:r>
          </a:p>
          <a:p>
            <a:pPr marL="114300" indent="0">
              <a:buNone/>
            </a:pPr>
            <a:endParaRPr lang="en-US" sz="1800" b="0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i="1" dirty="0">
                <a:solidFill>
                  <a:srgbClr val="0070C0"/>
                </a:solidFill>
              </a:rPr>
              <a:t>“the model will be trained to produce a sentiment indicator that ranges from -10 to 10 …”</a:t>
            </a:r>
          </a:p>
          <a:p>
            <a:pPr marL="5715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What model? </a:t>
            </a: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Where did we get these labels? </a:t>
            </a:r>
          </a:p>
          <a:p>
            <a:pPr marL="114300" indent="0">
              <a:buNone/>
            </a:pPr>
            <a:endParaRPr lang="en-US" sz="1800" b="0" i="1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C00000"/>
                </a:solidFill>
              </a:rPr>
              <a:t>You want to be as clear and as specific as possible. </a:t>
            </a:r>
          </a:p>
        </p:txBody>
      </p:sp>
    </p:spTree>
    <p:extLst>
      <p:ext uri="{BB962C8B-B14F-4D97-AF65-F5344CB8AC3E}">
        <p14:creationId xmlns:p14="http://schemas.microsoft.com/office/powerpoint/2010/main" val="4462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E394-ADFA-495A-595D-9B037BA6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8FD1C-6D30-44C9-828A-9F09F1AF6E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257075F3-7971-EDB4-EA62-9E0EA06A5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5"/>
          <a:stretch/>
        </p:blipFill>
        <p:spPr>
          <a:xfrm>
            <a:off x="685800" y="1135769"/>
            <a:ext cx="7772400" cy="3587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F26D5-A2E5-7DFB-BA5E-BF8B8CD7D368}"/>
              </a:ext>
            </a:extLst>
          </p:cNvPr>
          <p:cNvSpPr txBox="1"/>
          <p:nvPr/>
        </p:nvSpPr>
        <p:spPr>
          <a:xfrm>
            <a:off x="854887" y="4803932"/>
            <a:ext cx="777239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https://self-supervised.cs.jhu.edu/sp2024/files/proposal-2_seek-extracted_171762894.pdf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03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E394-ADFA-495A-595D-9B037BA6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8FD1C-6D30-44C9-828A-9F09F1AF6E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ocument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D1B917E6-18B9-AC31-482E-AF1E15E5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24" y="90633"/>
            <a:ext cx="6328057" cy="494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02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776D-DDD4-184B-6251-70683396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E526E-2684-CF18-EB56-BA26D3883D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B81E95D-9768-3C36-E100-87F391BE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1" y="1301346"/>
            <a:ext cx="7772400" cy="33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92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Timeline: </a:t>
            </a:r>
            <a:r>
              <a:rPr lang="en-US" dirty="0">
                <a:solidFill>
                  <a:srgbClr val="C00000"/>
                </a:solidFill>
              </a:rPr>
              <a:t>Midway</a:t>
            </a:r>
            <a:r>
              <a:rPr lang="en-US" dirty="0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This is a progress report — Max 5 pages</a:t>
            </a:r>
            <a:r>
              <a:rPr lang="en-US" dirty="0">
                <a:solidFill>
                  <a:srgbClr val="333333"/>
                </a:solidFill>
              </a:rPr>
              <a:t>, </a:t>
            </a:r>
            <a:r>
              <a:rPr lang="en-US" b="0" i="0" dirty="0">
                <a:solidFill>
                  <a:srgbClr val="333333"/>
                </a:solidFill>
                <a:effectLst/>
              </a:rPr>
              <a:t>via </a:t>
            </a:r>
            <a:r>
              <a:rPr lang="en-US" b="0" i="0" dirty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</a:t>
            </a:r>
            <a:r>
              <a:rPr lang="en-US" dirty="0">
                <a:solidFill>
                  <a:srgbClr val="333333"/>
                </a:solidFill>
              </a:rPr>
              <a:t> </a:t>
            </a:r>
          </a:p>
          <a:p>
            <a:pPr>
              <a:lnSpc>
                <a:spcPct val="114999"/>
              </a:lnSpc>
            </a:pPr>
            <a:endParaRPr lang="en-US" dirty="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333333"/>
                </a:solidFill>
              </a:rPr>
              <a:t>Should be more than halfway done!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333333"/>
                </a:solidFill>
              </a:rPr>
              <a:t>Describe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the progress made</a:t>
            </a:r>
          </a:p>
          <a:p>
            <a:pPr lvl="1">
              <a:lnSpc>
                <a:spcPct val="114999"/>
              </a:lnSpc>
            </a:pPr>
            <a:r>
              <a:rPr lang="en-US" sz="12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 you have run </a:t>
            </a:r>
          </a:p>
          <a:p>
            <a:pPr lvl="1">
              <a:lnSpc>
                <a:spcPct val="114999"/>
              </a:lnSpc>
            </a:pPr>
            <a:r>
              <a:rPr lang="en-US" sz="12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Preliminary results you have obtained </a:t>
            </a:r>
          </a:p>
          <a:p>
            <a:pPr lvl="1">
              <a:lnSpc>
                <a:spcPct val="114999"/>
              </a:lnSpc>
            </a:pPr>
            <a:r>
              <a:rPr lang="en-US" sz="12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you plan to spend the rest of your time. </a:t>
            </a:r>
          </a:p>
          <a:p>
            <a:pPr lvl="1">
              <a:lnSpc>
                <a:spcPct val="114999"/>
              </a:lnSpc>
            </a:pPr>
            <a:r>
              <a:rPr lang="en-US" sz="1200" dirty="0">
                <a:solidFill>
                  <a:srgbClr val="3333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33333"/>
                </a:solidFill>
                <a:effectLst/>
              </a:rPr>
              <a:t>You’re expected to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have implemented </a:t>
            </a:r>
            <a:r>
              <a:rPr lang="en-US" b="1" i="1" dirty="0">
                <a:solidFill>
                  <a:srgbClr val="333333"/>
                </a:solidFill>
                <a:effectLst/>
              </a:rPr>
              <a:t>some </a:t>
            </a:r>
            <a:r>
              <a:rPr lang="en-US" b="1" i="1" dirty="0">
                <a:solidFill>
                  <a:srgbClr val="333333"/>
                </a:solidFill>
              </a:rPr>
              <a:t>s</a:t>
            </a:r>
            <a:r>
              <a:rPr lang="en-US" b="1" dirty="0">
                <a:solidFill>
                  <a:srgbClr val="333333"/>
                </a:solidFill>
              </a:rPr>
              <a:t>ystem</a:t>
            </a:r>
            <a:r>
              <a:rPr lang="en-US" b="0" i="0" dirty="0">
                <a:solidFill>
                  <a:srgbClr val="333333"/>
                </a:solidFill>
                <a:effectLst/>
              </a:rPr>
              <a:t>, and to have </a:t>
            </a:r>
            <a:r>
              <a:rPr lang="en-US" b="1" i="1" dirty="0">
                <a:solidFill>
                  <a:srgbClr val="333333"/>
                </a:solidFill>
                <a:effectLst/>
              </a:rPr>
              <a:t>some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experimental results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to show by this date.</a:t>
            </a:r>
            <a:r>
              <a:rPr lang="en-US" dirty="0">
                <a:solidFill>
                  <a:srgbClr val="333333"/>
                </a:solidFill>
              </a:rPr>
              <a:t> </a:t>
            </a:r>
            <a:endParaRPr lang="en-US" b="0" i="0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0240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</a:t>
            </a:r>
            <a:r>
              <a:rPr lang="en-US" dirty="0">
                <a:solidFill>
                  <a:srgbClr val="C00000"/>
                </a:solidFill>
              </a:rPr>
              <a:t>Report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</a:rPr>
              <a:t>You will write up the results in a report</a:t>
            </a:r>
            <a:r>
              <a:rPr lang="en-US" sz="2000" dirty="0">
                <a:solidFill>
                  <a:srgbClr val="333333"/>
                </a:solidFill>
              </a:rPr>
              <a:t>. </a:t>
            </a:r>
            <a:endParaRPr lang="en-US" sz="20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Should be max 8 pages, on </a:t>
            </a:r>
            <a:r>
              <a:rPr lang="en-US" sz="1600" b="0" i="0" dirty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.</a:t>
            </a:r>
            <a:r>
              <a:rPr lang="en-US" sz="1600" dirty="0">
                <a:solidFill>
                  <a:srgbClr val="333333"/>
                </a:solidFill>
              </a:rPr>
              <a:t> </a:t>
            </a:r>
            <a:endParaRPr lang="en-US" sz="16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</a:rPr>
              <a:t>The final report should summarize your findings and answer the following questions:</a:t>
            </a:r>
            <a:r>
              <a:rPr lang="en-US" sz="2000" dirty="0">
                <a:solidFill>
                  <a:srgbClr val="333333"/>
                </a:solidFill>
              </a:rPr>
              <a:t> </a:t>
            </a:r>
            <a:endParaRPr lang="en-US" sz="20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33333"/>
                </a:solidFill>
                <a:effectLst/>
              </a:rPr>
              <a:t>Motivation: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What approach did you take to address this problem, and why?</a:t>
            </a:r>
            <a:r>
              <a:rPr lang="en-US" sz="1600" dirty="0">
                <a:solidFill>
                  <a:srgbClr val="333333"/>
                </a:solidFill>
              </a:rPr>
              <a:t> </a:t>
            </a:r>
            <a:endParaRPr lang="en-US" sz="16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33333"/>
                </a:solidFill>
                <a:effectLst/>
              </a:rPr>
              <a:t>Related work: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How did you explore the space of solutions?</a:t>
            </a:r>
            <a:r>
              <a:rPr lang="en-US" sz="1600" dirty="0">
                <a:solidFill>
                  <a:srgbClr val="333333"/>
                </a:solidFill>
              </a:rPr>
              <a:t> </a:t>
            </a:r>
            <a:endParaRPr lang="en-US" sz="16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33333"/>
                </a:solidFill>
                <a:effectLst/>
              </a:rPr>
              <a:t>Approach: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How did you pick your solution?</a:t>
            </a:r>
            <a:r>
              <a:rPr lang="en-US" sz="1600" dirty="0">
                <a:solidFill>
                  <a:srgbClr val="333333"/>
                </a:solidFill>
              </a:rPr>
              <a:t> </a:t>
            </a:r>
            <a:endParaRPr lang="en-US" sz="16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33333"/>
                </a:solidFill>
                <a:effectLst/>
              </a:rPr>
              <a:t>Evaluation: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How did you evaluate the performance of the approach(es) you investigated?</a:t>
            </a:r>
            <a:r>
              <a:rPr lang="en-US" sz="1600" dirty="0">
                <a:solidFill>
                  <a:srgbClr val="333333"/>
                </a:solidFill>
              </a:rPr>
              <a:t> </a:t>
            </a:r>
            <a:endParaRPr lang="en-US" sz="16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33333"/>
                </a:solidFill>
                <a:effectLst/>
              </a:rPr>
              <a:t>Findings: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What worked, what did not work, and why?</a:t>
            </a:r>
          </a:p>
          <a:p>
            <a:pPr marL="9398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600" b="1" i="0" dirty="0">
                <a:solidFill>
                  <a:srgbClr val="333333"/>
                </a:solidFill>
                <a:effectLst/>
              </a:rPr>
              <a:t>Conclusion 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and future work </a:t>
            </a:r>
            <a:br>
              <a:rPr lang="en-US" sz="1600" b="0" i="0" dirty="0">
                <a:effectLst/>
                <a:latin typeface="Corbel" panose="020B0503020204020204" pitchFamily="34" charset="0"/>
              </a:rPr>
            </a:br>
            <a:endParaRPr lang="en-US" sz="16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482600">
              <a:lnSpc>
                <a:spcPct val="120000"/>
              </a:lnSpc>
            </a:pPr>
            <a:r>
              <a:rPr lang="en-US" sz="2000" dirty="0">
                <a:latin typeface="Corbel" panose="020B0503020204020204" pitchFamily="34" charset="0"/>
              </a:rPr>
              <a:t>Writeup quality is very important for your grade! </a:t>
            </a:r>
          </a:p>
          <a:p>
            <a:pPr marL="482600">
              <a:lnSpc>
                <a:spcPct val="120000"/>
              </a:lnSpc>
            </a:pPr>
            <a:r>
              <a:rPr lang="en-US" sz="2000" dirty="0">
                <a:latin typeface="Corbel" panose="020B0503020204020204" pitchFamily="34" charset="0"/>
              </a:rPr>
              <a:t>See course page for an example of a strong report. </a:t>
            </a:r>
          </a:p>
        </p:txBody>
      </p:sp>
    </p:spTree>
    <p:extLst>
      <p:ext uri="{BB962C8B-B14F-4D97-AF65-F5344CB8AC3E}">
        <p14:creationId xmlns:p14="http://schemas.microsoft.com/office/powerpoint/2010/main" val="16027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</a:t>
            </a:r>
            <a:r>
              <a:rPr lang="en-US" dirty="0">
                <a:solidFill>
                  <a:srgbClr val="C00000"/>
                </a:solidFill>
              </a:rPr>
              <a:t>Poster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All students will present their findings at a poster presentation during the final exam period.</a:t>
            </a:r>
          </a:p>
          <a:p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Then we will celebrate! 🎉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Best Project Awards ! 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Selected by course staff 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Popular vote by the class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Awards details are TBD </a:t>
            </a:r>
            <a:endParaRPr lang="en-US" sz="14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endParaRPr lang="en-US" sz="14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74432-C338-A816-A0F0-C6071E720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 to finding project ideas</a:t>
            </a:r>
          </a:p>
        </p:txBody>
      </p:sp>
    </p:spTree>
    <p:extLst>
      <p:ext uri="{BB962C8B-B14F-4D97-AF65-F5344CB8AC3E}">
        <p14:creationId xmlns:p14="http://schemas.microsoft.com/office/powerpoint/2010/main" val="238250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dirty="0"/>
              <a:t>Suggesting</a:t>
            </a:r>
            <a:r>
              <a:rPr spc="-83" dirty="0"/>
              <a:t> </a:t>
            </a:r>
            <a:r>
              <a:rPr dirty="0"/>
              <a:t>a</a:t>
            </a:r>
            <a:r>
              <a:rPr spc="-83" dirty="0"/>
              <a:t> </a:t>
            </a:r>
            <a:r>
              <a:rPr dirty="0"/>
              <a:t>small</a:t>
            </a:r>
            <a:r>
              <a:rPr spc="-83" dirty="0"/>
              <a:t> </a:t>
            </a:r>
            <a:r>
              <a:rPr dirty="0"/>
              <a:t>extension</a:t>
            </a:r>
            <a:r>
              <a:rPr spc="-83" dirty="0"/>
              <a:t> </a:t>
            </a:r>
            <a:r>
              <a:rPr dirty="0"/>
              <a:t>to</a:t>
            </a:r>
            <a:r>
              <a:rPr spc="-83" dirty="0"/>
              <a:t> </a:t>
            </a:r>
            <a:r>
              <a:rPr dirty="0"/>
              <a:t>a</a:t>
            </a:r>
            <a:r>
              <a:rPr spc="-83" dirty="0"/>
              <a:t> </a:t>
            </a:r>
            <a:r>
              <a:rPr spc="-8" dirty="0"/>
              <a:t>paper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E87D2-6E2E-54EC-C495-ED9A4C8A6D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9525" marR="3810">
              <a:lnSpc>
                <a:spcPts val="2340"/>
              </a:lnSpc>
              <a:spcBef>
                <a:spcPts val="304"/>
              </a:spcBef>
            </a:pPr>
            <a:r>
              <a:rPr lang="en-US" sz="1800" dirty="0">
                <a:latin typeface="Calibri"/>
                <a:cs typeface="Calibri"/>
              </a:rPr>
              <a:t>Choose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spc="-23" dirty="0">
                <a:latin typeface="Calibri"/>
                <a:cs typeface="Calibri"/>
              </a:rPr>
              <a:t>paper,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propose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small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b="1" spc="-8" dirty="0">
                <a:latin typeface="Calibri"/>
                <a:cs typeface="Calibri"/>
              </a:rPr>
              <a:t>improvement</a:t>
            </a:r>
            <a:r>
              <a:rPr lang="en-US" sz="1800" b="1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or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extension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spc="-19" dirty="0">
                <a:latin typeface="Calibri"/>
                <a:cs typeface="Calibri"/>
              </a:rPr>
              <a:t>the </a:t>
            </a:r>
            <a:r>
              <a:rPr lang="en-US" sz="1800" spc="-8" dirty="0">
                <a:latin typeface="Calibri"/>
                <a:cs typeface="Calibri"/>
              </a:rPr>
              <a:t>paper.</a:t>
            </a:r>
            <a:endParaRPr lang="en-US" sz="1800" dirty="0">
              <a:latin typeface="Calibri"/>
              <a:cs typeface="Calibri"/>
            </a:endParaRPr>
          </a:p>
          <a:p>
            <a:pPr marL="180975">
              <a:spcBef>
                <a:spcPts val="521"/>
              </a:spcBef>
            </a:pP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2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paper</a:t>
            </a:r>
            <a:r>
              <a:rPr lang="en-US" sz="1800" spc="-23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should</a:t>
            </a:r>
            <a:r>
              <a:rPr lang="en-US" sz="1800" spc="-23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be</a:t>
            </a:r>
            <a:r>
              <a:rPr lang="en-US" sz="1800" spc="-26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high-quality</a:t>
            </a:r>
            <a:endParaRPr lang="en-US" sz="1800" dirty="0">
              <a:latin typeface="Calibri"/>
              <a:cs typeface="Calibri"/>
            </a:endParaRPr>
          </a:p>
          <a:p>
            <a:pPr marL="180975" marR="577691">
              <a:lnSpc>
                <a:spcPct val="122700"/>
              </a:lnSpc>
            </a:pPr>
            <a:r>
              <a:rPr lang="en-US" sz="1800" dirty="0">
                <a:latin typeface="Calibri"/>
                <a:cs typeface="Calibri"/>
              </a:rPr>
              <a:t>Ideally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discuss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your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plan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with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34" dirty="0">
                <a:latin typeface="Calibri"/>
                <a:cs typeface="Calibri"/>
              </a:rPr>
              <a:t>TAs </a:t>
            </a:r>
            <a:r>
              <a:rPr lang="en-US" sz="1800" dirty="0">
                <a:latin typeface="Calibri"/>
                <a:cs typeface="Calibri"/>
              </a:rPr>
              <a:t>early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on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selecting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paper </a:t>
            </a:r>
            <a:r>
              <a:rPr lang="en-US" sz="1800" dirty="0">
                <a:latin typeface="Calibri"/>
                <a:cs typeface="Calibri"/>
              </a:rPr>
              <a:t>In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your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proposal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justify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why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you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chose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this</a:t>
            </a:r>
            <a:r>
              <a:rPr lang="en-US" sz="1800" spc="-41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paper</a:t>
            </a:r>
            <a:endParaRPr lang="en-US" sz="18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370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F006-7F4B-7858-985F-C60C0494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EE35F-A37F-54B0-6EE6-86521C77C9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Quiz 2 is this Thursday. </a:t>
            </a:r>
          </a:p>
          <a:p>
            <a:r>
              <a:rPr lang="en-US" dirty="0"/>
              <a:t>Will cover everything until the end of last week’s class. </a:t>
            </a:r>
          </a:p>
          <a:p>
            <a:endParaRPr lang="en-US" dirty="0"/>
          </a:p>
          <a:p>
            <a:r>
              <a:rPr lang="en-US" dirty="0"/>
              <a:t>Distribution: </a:t>
            </a:r>
          </a:p>
          <a:p>
            <a:pPr lvl="1"/>
            <a:r>
              <a:rPr lang="en-US" dirty="0"/>
              <a:t>40%: multiple choice </a:t>
            </a:r>
          </a:p>
          <a:p>
            <a:pPr lvl="1"/>
            <a:r>
              <a:rPr lang="en-US" dirty="0"/>
              <a:t>40% short-answer </a:t>
            </a:r>
          </a:p>
          <a:p>
            <a:pPr lvl="1"/>
            <a:r>
              <a:rPr lang="en-US" dirty="0"/>
              <a:t>20% analytical questions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03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A57E1-B497-A9E3-0CCB-9CC19986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Good Papers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61CCD-57AB-754C-ADB3-151940C758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09074" indent="-170974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209074" algn="l"/>
              </a:tabLst>
            </a:pPr>
            <a:r>
              <a:rPr lang="en-US" sz="1650" dirty="0"/>
              <a:t>Check</a:t>
            </a:r>
            <a:r>
              <a:rPr lang="en-US" sz="1650" spc="-45" dirty="0"/>
              <a:t> </a:t>
            </a:r>
            <a:r>
              <a:rPr lang="en-US" sz="1650" dirty="0"/>
              <a:t>out</a:t>
            </a:r>
            <a:r>
              <a:rPr lang="en-US" sz="1650" spc="-41" dirty="0"/>
              <a:t> </a:t>
            </a:r>
            <a:r>
              <a:rPr lang="en-US" sz="1650" dirty="0"/>
              <a:t>papers</a:t>
            </a:r>
            <a:r>
              <a:rPr lang="en-US" sz="1650" spc="-41" dirty="0"/>
              <a:t> </a:t>
            </a:r>
            <a:r>
              <a:rPr lang="en-US" sz="1650" dirty="0"/>
              <a:t>from</a:t>
            </a:r>
            <a:r>
              <a:rPr lang="en-US" sz="1650" spc="-41" dirty="0"/>
              <a:t> </a:t>
            </a:r>
            <a:r>
              <a:rPr lang="en-US" sz="1650" dirty="0"/>
              <a:t>recent</a:t>
            </a:r>
            <a:r>
              <a:rPr lang="en-US" sz="1650" spc="-41" dirty="0"/>
              <a:t> </a:t>
            </a:r>
            <a:r>
              <a:rPr lang="en-US" sz="1650" spc="-8" dirty="0"/>
              <a:t>conferences:</a:t>
            </a:r>
            <a:endParaRPr lang="en-US" sz="1650" dirty="0"/>
          </a:p>
          <a:p>
            <a:pPr marL="551974" lvl="1" indent="-170974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551974" algn="l"/>
              </a:tabLst>
            </a:pPr>
            <a:r>
              <a:rPr lang="en-US" sz="1650" dirty="0">
                <a:latin typeface="Calibri"/>
                <a:cs typeface="Calibri"/>
              </a:rPr>
              <a:t>ICLR</a:t>
            </a:r>
            <a:r>
              <a:rPr lang="en-US" sz="1650" spc="-26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2024</a:t>
            </a:r>
            <a:r>
              <a:rPr lang="en-US" sz="1650" spc="-26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submissions</a:t>
            </a:r>
            <a:r>
              <a:rPr lang="en-US" sz="1650" spc="-26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(will</a:t>
            </a:r>
            <a:r>
              <a:rPr lang="en-US" sz="1650" spc="-26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be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available</a:t>
            </a:r>
            <a:r>
              <a:rPr lang="en-US" sz="1650" spc="-26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on</a:t>
            </a:r>
            <a:r>
              <a:rPr lang="en-US" sz="1650" spc="-26" dirty="0">
                <a:latin typeface="Calibri"/>
                <a:cs typeface="Calibri"/>
              </a:rPr>
              <a:t> </a:t>
            </a:r>
            <a:r>
              <a:rPr lang="en-US" sz="1650" spc="-8" dirty="0">
                <a:latin typeface="Calibri"/>
                <a:cs typeface="Calibri"/>
              </a:rPr>
              <a:t>OpenReview</a:t>
            </a:r>
            <a:r>
              <a:rPr lang="en-US" sz="1650" spc="-26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end</a:t>
            </a:r>
            <a:r>
              <a:rPr lang="en-US" sz="1650" spc="-26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of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spc="-8" dirty="0">
                <a:latin typeface="Calibri"/>
                <a:cs typeface="Calibri"/>
              </a:rPr>
              <a:t>September)</a:t>
            </a:r>
            <a:endParaRPr lang="en-US" sz="1650" dirty="0">
              <a:latin typeface="Calibri"/>
              <a:cs typeface="Calibri"/>
            </a:endParaRPr>
          </a:p>
          <a:p>
            <a:pPr marL="551974" lvl="1" indent="-170974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551974" algn="l"/>
              </a:tabLst>
            </a:pPr>
            <a:r>
              <a:rPr lang="en-US" sz="1650" dirty="0" err="1">
                <a:latin typeface="Calibri"/>
                <a:cs typeface="Calibri"/>
              </a:rPr>
              <a:t>NeurIPS</a:t>
            </a:r>
            <a:r>
              <a:rPr lang="en-US" sz="1650" spc="-30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2023:</a:t>
            </a:r>
            <a:r>
              <a:rPr lang="en-US" sz="1650" spc="-30" dirty="0">
                <a:latin typeface="Calibri"/>
                <a:cs typeface="Calibri"/>
              </a:rPr>
              <a:t> </a:t>
            </a:r>
            <a:r>
              <a:rPr lang="en-US" sz="1650" spc="-30" dirty="0">
                <a:latin typeface="Calibri"/>
                <a:cs typeface="Calibri"/>
                <a:hlinkClick r:id="rId2"/>
              </a:rPr>
              <a:t>https://openreview.net/group?id=NeurIPS.cc/2023/Conference</a:t>
            </a:r>
            <a:r>
              <a:rPr lang="en-US" sz="1650" spc="-30" dirty="0">
                <a:latin typeface="Calibri"/>
                <a:cs typeface="Calibri"/>
              </a:rPr>
              <a:t> </a:t>
            </a:r>
          </a:p>
          <a:p>
            <a:pPr marL="551974" lvl="1" indent="-170974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551974" algn="l"/>
              </a:tabLst>
            </a:pPr>
            <a:r>
              <a:rPr lang="en-US" sz="1650" dirty="0">
                <a:latin typeface="Calibri"/>
                <a:cs typeface="Calibri"/>
              </a:rPr>
              <a:t>ICML</a:t>
            </a:r>
            <a:r>
              <a:rPr lang="en-US" sz="1650" spc="-19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2023:</a:t>
            </a:r>
            <a:r>
              <a:rPr lang="en-US" sz="1650" spc="-11" dirty="0">
                <a:latin typeface="Calibri"/>
                <a:cs typeface="Calibri"/>
              </a:rPr>
              <a:t> </a:t>
            </a:r>
            <a:r>
              <a:rPr lang="en-US" sz="1650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lang="en-US" sz="1650" u="heavy" spc="-8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icml.cc</a:t>
            </a:r>
            <a:r>
              <a:rPr lang="en-US" sz="1650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/virtual/2023/</a:t>
            </a:r>
            <a:r>
              <a:rPr lang="en-US" sz="1650" u="heavy" spc="-8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papers.html?filter</a:t>
            </a:r>
            <a:r>
              <a:rPr lang="en-US" sz="1650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=titles</a:t>
            </a:r>
            <a:endParaRPr lang="en-US" sz="1650" dirty="0">
              <a:latin typeface="Calibri"/>
              <a:cs typeface="Calibri"/>
            </a:endParaRPr>
          </a:p>
          <a:p>
            <a:pPr marL="551974" lvl="1" indent="-170974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551974" algn="l"/>
              </a:tabLst>
            </a:pPr>
            <a:r>
              <a:rPr lang="en-US" sz="1650" dirty="0">
                <a:latin typeface="Calibri"/>
                <a:cs typeface="Calibri"/>
              </a:rPr>
              <a:t>ACL</a:t>
            </a:r>
            <a:r>
              <a:rPr lang="en-US" sz="1650" spc="116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2023:</a:t>
            </a:r>
            <a:r>
              <a:rPr lang="en-US" sz="1650" spc="109" dirty="0">
                <a:latin typeface="Calibri"/>
                <a:cs typeface="Calibri"/>
              </a:rPr>
              <a:t> </a:t>
            </a:r>
            <a:r>
              <a:rPr lang="en-US" sz="1650" u="heavy" spc="-19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lang="en-US" sz="1650" u="heavy" spc="-19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aclanthology.org</a:t>
            </a:r>
            <a:r>
              <a:rPr lang="en-US" sz="1650" u="heavy" spc="-19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/events/acl-</a:t>
            </a:r>
            <a:r>
              <a:rPr lang="en-US" sz="1650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2023/#2023acl-</a:t>
            </a:r>
            <a:r>
              <a:rPr lang="en-US" sz="165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long</a:t>
            </a:r>
            <a:endParaRPr lang="en-US" sz="1650" dirty="0">
              <a:latin typeface="Calibri"/>
              <a:cs typeface="Calibri"/>
            </a:endParaRPr>
          </a:p>
          <a:p>
            <a:pPr marL="551974" lvl="1" indent="-170974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551974" algn="l"/>
              </a:tabLst>
            </a:pPr>
            <a:r>
              <a:rPr lang="en-US" sz="1650" dirty="0" err="1">
                <a:latin typeface="Calibri"/>
                <a:cs typeface="Calibri"/>
              </a:rPr>
              <a:t>ArXiv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and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spc="-15" dirty="0">
                <a:latin typeface="Calibri"/>
                <a:cs typeface="Calibri"/>
              </a:rPr>
              <a:t>Twitter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(be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aware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of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noise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dirty="0">
                <a:latin typeface="Calibri"/>
                <a:cs typeface="Calibri"/>
              </a:rPr>
              <a:t>and</a:t>
            </a:r>
            <a:r>
              <a:rPr lang="en-US" sz="1650" spc="-23" dirty="0">
                <a:latin typeface="Calibri"/>
                <a:cs typeface="Calibri"/>
              </a:rPr>
              <a:t> low-</a:t>
            </a:r>
            <a:r>
              <a:rPr lang="en-US" sz="1650" dirty="0">
                <a:latin typeface="Calibri"/>
                <a:cs typeface="Calibri"/>
              </a:rPr>
              <a:t>quality</a:t>
            </a:r>
            <a:r>
              <a:rPr lang="en-US" sz="1650" spc="-23" dirty="0">
                <a:latin typeface="Calibri"/>
                <a:cs typeface="Calibri"/>
              </a:rPr>
              <a:t> </a:t>
            </a:r>
            <a:r>
              <a:rPr lang="en-US" sz="1650" spc="-8" dirty="0">
                <a:latin typeface="Calibri"/>
                <a:cs typeface="Calibri"/>
              </a:rPr>
              <a:t>papers)</a:t>
            </a:r>
            <a:endParaRPr lang="en-US" sz="165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85"/>
              </a:spcBef>
              <a:buFont typeface="Arial MT"/>
              <a:buChar char="•"/>
            </a:pPr>
            <a:endParaRPr lang="en-US" sz="165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32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dirty="0"/>
              <a:t>Behavior</a:t>
            </a:r>
            <a:r>
              <a:rPr spc="-124" dirty="0"/>
              <a:t> </a:t>
            </a:r>
            <a:r>
              <a:rPr dirty="0"/>
              <a:t>analysis</a:t>
            </a:r>
            <a:r>
              <a:rPr spc="-120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8" dirty="0"/>
              <a:t>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EE120-FE86-B60F-E188-98E8B1A55F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spcBef>
                <a:spcPts val="683"/>
              </a:spcBef>
              <a:buNone/>
            </a:pPr>
            <a:r>
              <a:rPr lang="en-US" sz="2000" dirty="0">
                <a:latin typeface="Calibri"/>
                <a:cs typeface="Calibri"/>
              </a:rPr>
              <a:t>Analyze</a:t>
            </a:r>
            <a:r>
              <a:rPr lang="en-US" sz="2000" spc="-3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-3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behavior</a:t>
            </a:r>
            <a:r>
              <a:rPr lang="en-US" sz="2000" spc="-3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of</a:t>
            </a:r>
            <a:r>
              <a:rPr lang="en-US" sz="2000" spc="-3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spc="-3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model</a:t>
            </a:r>
            <a:r>
              <a:rPr lang="en-US" sz="2000" spc="-3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-3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provide</a:t>
            </a:r>
            <a:r>
              <a:rPr lang="en-US" sz="2000" spc="-34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some</a:t>
            </a:r>
            <a:r>
              <a:rPr lang="en-US" sz="2000" spc="-38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new</a:t>
            </a:r>
            <a:r>
              <a:rPr lang="en-US" sz="2000" spc="-34" dirty="0">
                <a:latin typeface="Calibri"/>
                <a:cs typeface="Calibri"/>
              </a:rPr>
              <a:t> </a:t>
            </a:r>
            <a:r>
              <a:rPr lang="en-US" sz="2000" spc="-8" dirty="0">
                <a:latin typeface="Calibri"/>
                <a:cs typeface="Calibri"/>
              </a:rPr>
              <a:t>insights.</a:t>
            </a:r>
            <a:endParaRPr lang="en-US" sz="2000" dirty="0">
              <a:latin typeface="Calibri"/>
              <a:cs typeface="Calibri"/>
            </a:endParaRPr>
          </a:p>
          <a:p>
            <a:pPr marL="180975">
              <a:spcBef>
                <a:spcPts val="608"/>
              </a:spcBef>
            </a:pPr>
            <a:r>
              <a:rPr lang="en-US" sz="2000" spc="-8" dirty="0">
                <a:latin typeface="Calibri"/>
                <a:cs typeface="Calibri"/>
              </a:rPr>
              <a:t>Examples:</a:t>
            </a:r>
            <a:endParaRPr lang="en-US" sz="2000" dirty="0">
              <a:latin typeface="Calibri"/>
              <a:cs typeface="Calibri"/>
            </a:endParaRPr>
          </a:p>
          <a:p>
            <a:pPr marL="352425" marR="3810">
              <a:lnSpc>
                <a:spcPts val="1793"/>
              </a:lnSpc>
              <a:spcBef>
                <a:spcPts val="446"/>
              </a:spcBef>
            </a:pPr>
            <a:r>
              <a:rPr lang="en-US" sz="1800" spc="-15" dirty="0">
                <a:latin typeface="Calibri"/>
                <a:cs typeface="Calibri"/>
              </a:rPr>
              <a:t>Investigate</a:t>
            </a:r>
            <a:r>
              <a:rPr lang="en-US" sz="1800" spc="-49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hypotheses</a:t>
            </a:r>
            <a:r>
              <a:rPr lang="en-US" sz="1800" spc="-49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like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“LLMs</a:t>
            </a:r>
            <a:r>
              <a:rPr lang="en-US" sz="1800" spc="-49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are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more</a:t>
            </a:r>
            <a:r>
              <a:rPr lang="en-US" sz="1800" spc="-49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likely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49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hallucinate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content</a:t>
            </a:r>
            <a:r>
              <a:rPr lang="en-US" sz="1800" spc="-49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if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they</a:t>
            </a:r>
            <a:r>
              <a:rPr lang="en-US" sz="1800" spc="-49" dirty="0">
                <a:latin typeface="Calibri"/>
                <a:cs typeface="Calibri"/>
              </a:rPr>
              <a:t> </a:t>
            </a:r>
            <a:r>
              <a:rPr lang="en-US" sz="1800" spc="-19" dirty="0">
                <a:latin typeface="Calibri"/>
                <a:cs typeface="Calibri"/>
              </a:rPr>
              <a:t>are </a:t>
            </a:r>
            <a:r>
              <a:rPr lang="en-US" sz="1800" spc="-8" dirty="0">
                <a:latin typeface="Calibri"/>
                <a:cs typeface="Calibri"/>
              </a:rPr>
              <a:t>presented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with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unfamiliar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examples”.</a:t>
            </a:r>
            <a:endParaRPr lang="en-US" sz="1800" dirty="0">
              <a:latin typeface="Calibri"/>
              <a:cs typeface="Calibri"/>
            </a:endParaRPr>
          </a:p>
          <a:p>
            <a:pPr marL="352425" marR="84773">
              <a:lnSpc>
                <a:spcPts val="2168"/>
              </a:lnSpc>
              <a:spcBef>
                <a:spcPts val="23"/>
              </a:spcBef>
            </a:pPr>
            <a:r>
              <a:rPr lang="en-US" sz="1800" spc="-8" dirty="0">
                <a:latin typeface="Calibri"/>
                <a:cs typeface="Calibri"/>
              </a:rPr>
              <a:t>Investigations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into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data.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How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training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can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impact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some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behavior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38" dirty="0">
                <a:latin typeface="Calibri"/>
                <a:cs typeface="Calibri"/>
              </a:rPr>
              <a:t> </a:t>
            </a:r>
            <a:r>
              <a:rPr lang="en-US" sz="1800" spc="-15" dirty="0">
                <a:latin typeface="Calibri"/>
                <a:cs typeface="Calibri"/>
              </a:rPr>
              <a:t>LLMs. </a:t>
            </a:r>
          </a:p>
          <a:p>
            <a:pPr marL="352425" marR="84773">
              <a:lnSpc>
                <a:spcPts val="2168"/>
              </a:lnSpc>
              <a:spcBef>
                <a:spcPts val="23"/>
              </a:spcBef>
            </a:pPr>
            <a:r>
              <a:rPr lang="en-US" sz="1800" spc="-8" dirty="0">
                <a:latin typeface="Calibri"/>
                <a:cs typeface="Calibri"/>
              </a:rPr>
              <a:t>Investigating</a:t>
            </a:r>
            <a:r>
              <a:rPr lang="en-US" sz="1800" spc="-19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bias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and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trustworthiness</a:t>
            </a:r>
            <a:r>
              <a:rPr lang="en-US" sz="1800" spc="-19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LLMs</a:t>
            </a:r>
            <a:endParaRPr lang="en-US" sz="1800" dirty="0">
              <a:latin typeface="Calibri"/>
              <a:cs typeface="Calibri"/>
            </a:endParaRP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D6D4-8C3A-6BEE-68FC-09F72FD3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91E27-E74B-7B00-0A50-F5DF046CD1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spc="-8" dirty="0"/>
              <a:t>Theoretical</a:t>
            </a:r>
            <a:r>
              <a:rPr lang="en-US" sz="1600" spc="-38" dirty="0"/>
              <a:t> </a:t>
            </a:r>
            <a:r>
              <a:rPr lang="en-US" sz="1600" dirty="0"/>
              <a:t>analysis:</a:t>
            </a:r>
            <a:r>
              <a:rPr lang="en-US" sz="1600" spc="-34" dirty="0"/>
              <a:t> </a:t>
            </a:r>
            <a:r>
              <a:rPr lang="en-US" sz="1600" dirty="0"/>
              <a:t>Show</a:t>
            </a:r>
            <a:r>
              <a:rPr lang="en-US" sz="1600" spc="-34" dirty="0"/>
              <a:t> </a:t>
            </a:r>
            <a:r>
              <a:rPr lang="en-US" sz="1600" dirty="0"/>
              <a:t>some</a:t>
            </a:r>
            <a:r>
              <a:rPr lang="en-US" sz="1600" spc="-34" dirty="0"/>
              <a:t> </a:t>
            </a:r>
            <a:r>
              <a:rPr lang="en-US" sz="1600" spc="-8" dirty="0"/>
              <a:t>interesting</a:t>
            </a:r>
            <a:r>
              <a:rPr lang="en-US" sz="1600" spc="-34" dirty="0"/>
              <a:t> </a:t>
            </a:r>
            <a:r>
              <a:rPr lang="en-US" sz="1600" dirty="0"/>
              <a:t>and</a:t>
            </a:r>
            <a:r>
              <a:rPr lang="en-US" sz="1600" spc="-34" dirty="0"/>
              <a:t> </a:t>
            </a:r>
            <a:r>
              <a:rPr lang="en-US" sz="1600" dirty="0"/>
              <a:t>new</a:t>
            </a:r>
            <a:r>
              <a:rPr lang="en-US" sz="1600" spc="-34" dirty="0"/>
              <a:t> </a:t>
            </a:r>
            <a:r>
              <a:rPr lang="en-US" sz="1600" dirty="0"/>
              <a:t>theoretical</a:t>
            </a:r>
            <a:r>
              <a:rPr lang="en-US" sz="1600" spc="-38" dirty="0"/>
              <a:t> </a:t>
            </a:r>
            <a:r>
              <a:rPr lang="en-US" sz="1600" spc="-8" dirty="0"/>
              <a:t>analysis/results</a:t>
            </a:r>
            <a:r>
              <a:rPr lang="en-US" sz="1600" spc="-34" dirty="0"/>
              <a:t> </a:t>
            </a:r>
            <a:r>
              <a:rPr lang="en-US" sz="1600" spc="-19" dirty="0"/>
              <a:t>of </a:t>
            </a:r>
            <a:r>
              <a:rPr lang="en-US" sz="1600" dirty="0"/>
              <a:t>an</a:t>
            </a:r>
            <a:r>
              <a:rPr lang="en-US" sz="1600" spc="-49" dirty="0"/>
              <a:t> </a:t>
            </a:r>
            <a:r>
              <a:rPr lang="en-US" sz="1600" dirty="0"/>
              <a:t>existing</a:t>
            </a:r>
            <a:r>
              <a:rPr lang="en-US" sz="1600" spc="-49" dirty="0"/>
              <a:t> </a:t>
            </a:r>
            <a:r>
              <a:rPr lang="en-US" sz="1600" spc="-8" dirty="0"/>
              <a:t>approach.</a:t>
            </a:r>
          </a:p>
          <a:p>
            <a:r>
              <a:rPr lang="en-US" sz="1600" dirty="0"/>
              <a:t>This</a:t>
            </a:r>
            <a:r>
              <a:rPr lang="en-US" sz="1600" spc="-34" dirty="0"/>
              <a:t> </a:t>
            </a:r>
            <a:r>
              <a:rPr lang="en-US" sz="1600" dirty="0"/>
              <a:t>type</a:t>
            </a:r>
            <a:r>
              <a:rPr lang="en-US" sz="1600" spc="-30" dirty="0"/>
              <a:t> </a:t>
            </a:r>
            <a:r>
              <a:rPr lang="en-US" sz="1600" dirty="0"/>
              <a:t>of</a:t>
            </a:r>
            <a:r>
              <a:rPr lang="en-US" sz="1600" spc="-30" dirty="0"/>
              <a:t> </a:t>
            </a:r>
            <a:r>
              <a:rPr lang="en-US" sz="1600" dirty="0"/>
              <a:t>project</a:t>
            </a:r>
            <a:r>
              <a:rPr lang="en-US" sz="1600" spc="-30" dirty="0"/>
              <a:t> </a:t>
            </a:r>
            <a:r>
              <a:rPr lang="en-US" sz="1600" dirty="0"/>
              <a:t>is</a:t>
            </a:r>
            <a:r>
              <a:rPr lang="en-US" sz="1600" spc="-30" dirty="0"/>
              <a:t> </a:t>
            </a:r>
            <a:r>
              <a:rPr lang="en-US" sz="1600" dirty="0"/>
              <a:t>only</a:t>
            </a:r>
            <a:r>
              <a:rPr lang="en-US" sz="1600" spc="-30" dirty="0"/>
              <a:t> </a:t>
            </a:r>
            <a:r>
              <a:rPr lang="en-US" sz="1600" spc="-8" dirty="0"/>
              <a:t>recommended</a:t>
            </a:r>
            <a:r>
              <a:rPr lang="en-US" sz="1600" spc="-30" dirty="0"/>
              <a:t> </a:t>
            </a:r>
            <a:r>
              <a:rPr lang="en-US" sz="1600" dirty="0"/>
              <a:t>for</a:t>
            </a:r>
            <a:r>
              <a:rPr lang="en-US" sz="1600" spc="-30" dirty="0"/>
              <a:t> </a:t>
            </a:r>
            <a:r>
              <a:rPr lang="en-US" sz="1600" dirty="0"/>
              <a:t>folks</a:t>
            </a:r>
            <a:r>
              <a:rPr lang="en-US" sz="1600" spc="-30" dirty="0"/>
              <a:t> </a:t>
            </a:r>
            <a:r>
              <a:rPr lang="en-US" sz="1600" dirty="0"/>
              <a:t>who</a:t>
            </a:r>
            <a:r>
              <a:rPr lang="en-US" sz="1600" spc="-30" dirty="0"/>
              <a:t> </a:t>
            </a:r>
            <a:r>
              <a:rPr lang="en-US" sz="1600" dirty="0"/>
              <a:t>have</a:t>
            </a:r>
            <a:r>
              <a:rPr lang="en-US" sz="1600" spc="-30" dirty="0"/>
              <a:t> </a:t>
            </a:r>
            <a:r>
              <a:rPr lang="en-US" sz="1600" dirty="0"/>
              <a:t>a</a:t>
            </a:r>
            <a:r>
              <a:rPr lang="en-US" sz="1600" spc="-30" dirty="0"/>
              <a:t> </a:t>
            </a:r>
            <a:r>
              <a:rPr lang="en-US" sz="1600" dirty="0"/>
              <a:t>strong</a:t>
            </a:r>
            <a:r>
              <a:rPr lang="en-US" sz="1600" spc="-30" dirty="0"/>
              <a:t> </a:t>
            </a:r>
            <a:r>
              <a:rPr lang="en-US" sz="1600" spc="-8" dirty="0"/>
              <a:t>theoretical</a:t>
            </a:r>
            <a:r>
              <a:rPr lang="en-US" sz="1600" spc="-34" dirty="0"/>
              <a:t> </a:t>
            </a:r>
            <a:r>
              <a:rPr lang="en-US" sz="1600" spc="-8" dirty="0"/>
              <a:t>background </a:t>
            </a:r>
            <a:r>
              <a:rPr lang="en-US" sz="1600" dirty="0"/>
              <a:t>E.g.,</a:t>
            </a:r>
            <a:r>
              <a:rPr lang="en-US" sz="1600" spc="-45" dirty="0"/>
              <a:t> </a:t>
            </a:r>
            <a:r>
              <a:rPr lang="en-US" sz="1600" dirty="0"/>
              <a:t>prove</a:t>
            </a:r>
            <a:r>
              <a:rPr lang="en-US" sz="1600" spc="-41" dirty="0"/>
              <a:t> </a:t>
            </a:r>
            <a:r>
              <a:rPr lang="en-US" sz="1600" dirty="0"/>
              <a:t>that</a:t>
            </a:r>
            <a:r>
              <a:rPr lang="en-US" sz="1600" spc="-45" dirty="0"/>
              <a:t> </a:t>
            </a:r>
            <a:r>
              <a:rPr lang="en-US" sz="1600" dirty="0"/>
              <a:t>sparse</a:t>
            </a:r>
            <a:r>
              <a:rPr lang="en-US" sz="1600" spc="-41" dirty="0"/>
              <a:t> </a:t>
            </a:r>
            <a:r>
              <a:rPr lang="en-US" sz="1600" spc="-8" dirty="0"/>
              <a:t>attention</a:t>
            </a:r>
            <a:r>
              <a:rPr lang="en-US" sz="1600" spc="-41" dirty="0"/>
              <a:t> </a:t>
            </a:r>
            <a:r>
              <a:rPr lang="en-US" sz="1600" dirty="0"/>
              <a:t>models</a:t>
            </a:r>
            <a:r>
              <a:rPr lang="en-US" sz="1600" spc="-45" dirty="0"/>
              <a:t> </a:t>
            </a:r>
            <a:r>
              <a:rPr lang="en-US" sz="1600" dirty="0"/>
              <a:t>are</a:t>
            </a:r>
            <a:r>
              <a:rPr lang="en-US" sz="1600" spc="-41" dirty="0"/>
              <a:t> </a:t>
            </a:r>
            <a:r>
              <a:rPr lang="en-US" sz="1600" dirty="0"/>
              <a:t>universal</a:t>
            </a:r>
            <a:r>
              <a:rPr lang="en-US" sz="1600" spc="-45" dirty="0"/>
              <a:t> </a:t>
            </a:r>
            <a:r>
              <a:rPr lang="en-US" sz="1600" dirty="0"/>
              <a:t>function</a:t>
            </a:r>
            <a:r>
              <a:rPr lang="en-US" sz="1600" spc="-41" dirty="0"/>
              <a:t> </a:t>
            </a:r>
            <a:r>
              <a:rPr lang="en-US" sz="1600" spc="-8" dirty="0"/>
              <a:t>approximators.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21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5051-850F-C3DA-CDCD-04F44ABB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Broadly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72DA0-C335-729E-4AD6-7F0DF1E036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-10" dirty="0">
                <a:latin typeface="Calibri"/>
                <a:cs typeface="Calibri"/>
              </a:rPr>
              <a:t>Take into account the topics that we will discuss in coming weeks: RLHF, text2code, tool-use, LLMs for grounded reasoning, vision-language models, efficient computational frameworks, bias and fairness, legal issues regarding LLMs. </a:t>
            </a:r>
          </a:p>
          <a:p>
            <a:endParaRPr lang="en-US" spc="-10" dirty="0">
              <a:latin typeface="Calibri"/>
              <a:cs typeface="Calibri"/>
            </a:endParaRPr>
          </a:p>
          <a:p>
            <a:r>
              <a:rPr lang="en-US" sz="1800" dirty="0">
                <a:latin typeface="Calibri"/>
                <a:cs typeface="Calibri"/>
              </a:rPr>
              <a:t>Look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at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</a:t>
            </a:r>
            <a:r>
              <a:rPr lang="en-US" sz="1800" spc="-2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interesting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interdisciplinary</a:t>
            </a:r>
            <a:r>
              <a:rPr lang="en-US" sz="1800" spc="-2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problem,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800" dirty="0">
                <a:latin typeface="Calibri"/>
                <a:cs typeface="Calibri"/>
              </a:rPr>
              <a:t>This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is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perfect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project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for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those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who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have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other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backgrounds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addition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25" dirty="0">
                <a:latin typeface="Calibri"/>
                <a:cs typeface="Calibri"/>
              </a:rPr>
              <a:t>CS</a:t>
            </a:r>
            <a:endParaRPr lang="en-US" sz="1800" dirty="0">
              <a:latin typeface="Calibri"/>
              <a:cs typeface="Calibri"/>
            </a:endParaRPr>
          </a:p>
          <a:p>
            <a:pPr marL="354012" lvl="1">
              <a:lnSpc>
                <a:spcPct val="100000"/>
              </a:lnSpc>
              <a:spcBef>
                <a:spcPts val="275"/>
              </a:spcBef>
            </a:pPr>
            <a:r>
              <a:rPr lang="en-US" dirty="0">
                <a:latin typeface="Calibri"/>
                <a:cs typeface="Calibri"/>
              </a:rPr>
              <a:t>E.g.,</a:t>
            </a:r>
            <a:r>
              <a:rPr lang="en-US" spc="-55" dirty="0">
                <a:latin typeface="Calibri"/>
                <a:cs typeface="Calibri"/>
              </a:rPr>
              <a:t> LLMs for scientific discovery </a:t>
            </a:r>
            <a:endParaRPr lang="en-US" dirty="0">
              <a:latin typeface="Calibri"/>
              <a:cs typeface="Calibri"/>
            </a:endParaRPr>
          </a:p>
          <a:p>
            <a:pPr marL="354012" marR="5080" lvl="1">
              <a:lnSpc>
                <a:spcPct val="112900"/>
              </a:lnSpc>
            </a:pPr>
            <a:r>
              <a:rPr lang="en-US" dirty="0">
                <a:latin typeface="Calibri"/>
                <a:cs typeface="Calibri"/>
              </a:rPr>
              <a:t>E.g.,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Applications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education </a:t>
            </a:r>
          </a:p>
          <a:p>
            <a:pPr marL="354012" lvl="1">
              <a:lnSpc>
                <a:spcPct val="100000"/>
              </a:lnSpc>
              <a:spcBef>
                <a:spcPts val="275"/>
              </a:spcBef>
            </a:pPr>
            <a:r>
              <a:rPr lang="en-US" dirty="0">
                <a:latin typeface="Calibri"/>
                <a:cs typeface="Calibri"/>
              </a:rPr>
              <a:t>E.g.,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LLMs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for</a:t>
            </a:r>
            <a:r>
              <a:rPr lang="en-US" spc="-2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Robotics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1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10BB-87EA-B413-3219-D831930E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424AC-C72D-29F8-81B7-3AD2A6F6DA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Good project for those who are excited about building applications. </a:t>
            </a:r>
          </a:p>
          <a:p>
            <a:r>
              <a:rPr lang="en-US" dirty="0"/>
              <a:t>Here are a few examples: </a:t>
            </a:r>
          </a:p>
        </p:txBody>
      </p:sp>
    </p:spTree>
    <p:extLst>
      <p:ext uri="{BB962C8B-B14F-4D97-AF65-F5344CB8AC3E}">
        <p14:creationId xmlns:p14="http://schemas.microsoft.com/office/powerpoint/2010/main" val="1299648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DD44-7C4D-BA13-1679-3D0852D4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Video by natfriedman">
            <a:hlinkClick r:id="" action="ppaction://media"/>
            <a:extLst>
              <a:ext uri="{FF2B5EF4-FFF2-40B4-BE49-F238E27FC236}">
                <a16:creationId xmlns:a16="http://schemas.microsoft.com/office/drawing/2014/main" id="{1FE72B62-07A1-0B4B-73BD-55A436E53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7" y="0"/>
            <a:ext cx="9117863" cy="44880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25E3C-C656-49F0-0711-C59A0A7CC0C3}"/>
              </a:ext>
            </a:extLst>
          </p:cNvPr>
          <p:cNvSpPr txBox="1"/>
          <p:nvPr/>
        </p:nvSpPr>
        <p:spPr>
          <a:xfrm>
            <a:off x="240264" y="4779160"/>
            <a:ext cx="585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twitter.com</a:t>
            </a:r>
            <a:r>
              <a:rPr lang="en-US"/>
              <a:t>/</a:t>
            </a:r>
            <a:r>
              <a:rPr lang="en-US" err="1"/>
              <a:t>natfriedman</a:t>
            </a:r>
            <a:r>
              <a:rPr lang="en-US"/>
              <a:t>/status/1575631194032549888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44609-12EC-5398-6D94-20AB0C790829}"/>
              </a:ext>
            </a:extLst>
          </p:cNvPr>
          <p:cNvSpPr txBox="1"/>
          <p:nvPr/>
        </p:nvSpPr>
        <p:spPr>
          <a:xfrm>
            <a:off x="9405257" y="33590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9B4AC5D-9834-4439-8A56-940EBFF5A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12" y="2681116"/>
            <a:ext cx="2453951" cy="24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B3CE-007D-13CB-518D-92AE8F43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You're in charge ….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485F-34BE-79C8-88E6-31DFD1E4F5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/>
              <a:t>Lastly, this is your chance to get your hands dirty and work on a problem that you care about.</a:t>
            </a:r>
          </a:p>
          <a:p>
            <a:pPr>
              <a:lnSpc>
                <a:spcPct val="114999"/>
              </a:lnSpc>
            </a:pPr>
            <a:endParaRPr lang="en-US" sz="2400"/>
          </a:p>
          <a:p>
            <a:pPr>
              <a:lnSpc>
                <a:spcPct val="114999"/>
              </a:lnSpc>
            </a:pPr>
            <a:r>
              <a:rPr lang="en-US" sz="2400"/>
              <a:t>Think broadly! </a:t>
            </a:r>
          </a:p>
        </p:txBody>
      </p:sp>
    </p:spTree>
    <p:extLst>
      <p:ext uri="{BB962C8B-B14F-4D97-AF65-F5344CB8AC3E}">
        <p14:creationId xmlns:p14="http://schemas.microsoft.com/office/powerpoint/2010/main" val="90368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3244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400" dirty="0"/>
              <a:t>30% of your overall grade </a:t>
            </a:r>
            <a:r>
              <a:rPr lang="en-US" sz="1400" dirty="0">
                <a:solidFill>
                  <a:srgbClr val="C00000"/>
                </a:solidFill>
              </a:rPr>
              <a:t>(proposal, midway presentation, final report and poster)</a:t>
            </a:r>
            <a:br>
              <a:rPr lang="en-US" sz="1400" dirty="0">
                <a:solidFill>
                  <a:srgbClr val="C00000"/>
                </a:solidFill>
              </a:rPr>
            </a:br>
            <a:endParaRPr lang="en-US" sz="14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400" dirty="0"/>
              <a:t>The objective of the final project is to 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make use of </a:t>
            </a:r>
            <a:r>
              <a:rPr lang="en-US" sz="1400" b="1" dirty="0"/>
              <a:t>what you have learned</a:t>
            </a:r>
            <a:r>
              <a:rPr lang="en-US" sz="1400" dirty="0"/>
              <a:t> during this course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to solve </a:t>
            </a:r>
            <a:r>
              <a:rPr lang="en-US" sz="1400" b="1" dirty="0"/>
              <a:t>a hard problem</a:t>
            </a:r>
            <a:r>
              <a:rPr lang="en-US" sz="1400" dirty="0"/>
              <a:t>.</a:t>
            </a:r>
            <a:br>
              <a:rPr lang="en-US" sz="1400" dirty="0"/>
            </a:b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1400" dirty="0"/>
              <a:t>What is “a hard problem”?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Go beyond what has been done.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Identify their weaknesses or make them better. Or make something completely new! (more in a bit.)</a:t>
            </a:r>
            <a:br>
              <a:rPr lang="en-US" sz="1400" dirty="0"/>
            </a:b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1400" dirty="0"/>
              <a:t>What is the expected amount of effort for the project?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Final project effort = ~[4-6]  x  homework assignment effort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394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Overview: Topic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2767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topic of this project is </a:t>
            </a:r>
            <a:r>
              <a:rPr lang="en-US" b="1" dirty="0"/>
              <a:t>open-ended</a:t>
            </a:r>
            <a:r>
              <a:rPr lang="en-US" dirty="0"/>
              <a:t>.  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This project, for example, can focus on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demonstrating systemic limitations of prior work or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suggesting improvements on methods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… </a:t>
            </a:r>
          </a:p>
          <a:p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Really, anything! </a:t>
            </a:r>
          </a:p>
          <a:p>
            <a:pPr>
              <a:lnSpc>
                <a:spcPct val="114999"/>
              </a:lnSpc>
            </a:pPr>
            <a:r>
              <a:rPr lang="en-US" dirty="0"/>
              <a:t>Must substantively involve </a:t>
            </a:r>
            <a:r>
              <a:rPr lang="en-US" b="1" dirty="0"/>
              <a:t>human language</a:t>
            </a:r>
            <a:r>
              <a:rPr lang="en-US" dirty="0"/>
              <a:t>!</a:t>
            </a:r>
            <a:r>
              <a:rPr lang="en-US" b="1" dirty="0"/>
              <a:t> </a:t>
            </a:r>
          </a:p>
          <a:p>
            <a:pPr>
              <a:lnSpc>
                <a:spcPct val="114999"/>
              </a:lnSpc>
            </a:pPr>
            <a:r>
              <a:rPr lang="en-US" dirty="0"/>
              <a:t>We also have a set of </a:t>
            </a:r>
            <a:r>
              <a:rPr lang="en-US" b="1" dirty="0"/>
              <a:t>default project ideas</a:t>
            </a:r>
            <a:r>
              <a:rPr lang="en-US" dirty="0"/>
              <a:t>. </a:t>
            </a:r>
            <a:r>
              <a:rPr lang="en-US" b="1" dirty="0">
                <a:solidFill>
                  <a:srgbClr val="C00000"/>
                </a:solidFill>
              </a:rPr>
              <a:t>Will be released this week.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2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2026-9BEA-C796-8C7E-1AB1584F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Overview: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3E1B-D6D9-E447-E061-DF46D39CA0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Group work:</a:t>
            </a:r>
            <a:r>
              <a:rPr lang="en-US" dirty="0"/>
              <a:t> Students can work in groups  (team sizes 1-3 people).</a:t>
            </a:r>
          </a:p>
          <a:p>
            <a:pPr lvl="1"/>
            <a:r>
              <a:rPr lang="en-US" dirty="0"/>
              <a:t>Being in a team is encouraged.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A larger team project or a project used for multiple classes should be broader and involves exploring more models/tasks/analysis.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multi-person: Include a brief statement on the work of each teammate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In almost all cases, each team member gets the same score, but we reserve the right to differentiate in egregious cases.</a:t>
            </a:r>
            <a:br>
              <a:rPr lang="en-US" dirty="0"/>
            </a:b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It’s okay (and encouraged) to use existing code/resources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Don't re-invent the wheel.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You must document it and give them credit .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You will be graded on your </a:t>
            </a:r>
            <a:r>
              <a:rPr lang="en-US" dirty="0">
                <a:solidFill>
                  <a:srgbClr val="C00000"/>
                </a:solidFill>
              </a:rPr>
              <a:t>value-add</a:t>
            </a:r>
            <a:r>
              <a:rPr lang="en-US" dirty="0"/>
              <a:t>. </a:t>
            </a:r>
          </a:p>
          <a:p>
            <a:r>
              <a:rPr lang="en-US" dirty="0"/>
              <a:t>Use any language/framework for your project. Though we expect most will use </a:t>
            </a:r>
            <a:r>
              <a:rPr lang="en-US" dirty="0" err="1"/>
              <a:t>PyTorch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80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Overview: 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You have access to the mentorship of the course staff throughout!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You will be aligned with at least one (possibly two) course staff. </a:t>
            </a:r>
          </a:p>
          <a:p>
            <a:pPr lvl="1"/>
            <a:r>
              <a:rPr lang="en-US" sz="1400" dirty="0"/>
              <a:t>I would love to talk to each team, alas there is only one of me …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You must meet them </a:t>
            </a:r>
            <a:r>
              <a:rPr lang="en-US" sz="1400" b="1" dirty="0"/>
              <a:t>at least once every 2 weeks </a:t>
            </a:r>
            <a:r>
              <a:rPr lang="en-US" sz="1400" dirty="0"/>
              <a:t>to discuss your progress or hurdles. </a:t>
            </a:r>
          </a:p>
          <a:p>
            <a:pPr lvl="1"/>
            <a:r>
              <a:rPr lang="en-US" sz="1400" dirty="0"/>
              <a:t>It’s your 🫵 job to reach out to them to coordinate times, in case office hours do not fit your schedule. </a:t>
            </a:r>
          </a:p>
        </p:txBody>
      </p:sp>
    </p:spTree>
    <p:extLst>
      <p:ext uri="{BB962C8B-B14F-4D97-AF65-F5344CB8AC3E}">
        <p14:creationId xmlns:p14="http://schemas.microsoft.com/office/powerpoint/2010/main" val="101711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91BC-950B-E868-F4C7-260A157F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DF0D3-AF3D-5D7F-0256-30377CCD3E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Proposal deadline: March 28, via </a:t>
            </a:r>
            <a:r>
              <a:rPr lang="en-US" dirty="0" err="1"/>
              <a:t>Gradescope</a:t>
            </a:r>
            <a:r>
              <a:rPr lang="en-US" dirty="0"/>
              <a:t> </a:t>
            </a:r>
          </a:p>
          <a:p>
            <a:r>
              <a:rPr lang="en-US" dirty="0"/>
              <a:t>Midway report: April 16, via </a:t>
            </a:r>
            <a:r>
              <a:rPr lang="en-US" dirty="0" err="1"/>
              <a:t>Gradescope</a:t>
            </a:r>
            <a:r>
              <a:rPr lang="en-US" dirty="0"/>
              <a:t> </a:t>
            </a:r>
          </a:p>
          <a:p>
            <a:r>
              <a:rPr lang="en-US" dirty="0"/>
              <a:t>Midway presentation: April 16-25, in class</a:t>
            </a:r>
          </a:p>
          <a:p>
            <a:r>
              <a:rPr lang="en-US" dirty="0"/>
              <a:t>Final project posters: May 13 (6-9pm).</a:t>
            </a:r>
          </a:p>
          <a:p>
            <a:r>
              <a:rPr lang="en-US" dirty="0"/>
              <a:t>Final project report: EOD, via </a:t>
            </a:r>
            <a:r>
              <a:rPr lang="en-US" dirty="0" err="1"/>
              <a:t>Gradescope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062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</a:rPr>
              <a:t>All groups will be required to submit a project proposal.</a:t>
            </a:r>
            <a:r>
              <a:rPr lang="en-US" sz="2000" dirty="0">
                <a:solidFill>
                  <a:srgbClr val="333333"/>
                </a:solidFill>
              </a:rPr>
              <a:t> </a:t>
            </a:r>
            <a:endParaRPr lang="en-US" sz="20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>
              <a:lnSpc>
                <a:spcPct val="114999"/>
              </a:lnSpc>
            </a:pPr>
            <a:r>
              <a:rPr lang="en-US" sz="1600" dirty="0">
                <a:solidFill>
                  <a:srgbClr val="333333"/>
                </a:solidFill>
              </a:rPr>
              <a:t>via </a:t>
            </a:r>
            <a:r>
              <a:rPr lang="en-US" sz="1600" dirty="0" err="1">
                <a:solidFill>
                  <a:srgbClr val="333333"/>
                </a:solidFill>
              </a:rPr>
              <a:t>Gradescope</a:t>
            </a:r>
            <a:r>
              <a:rPr lang="en-US" sz="1600" dirty="0">
                <a:solidFill>
                  <a:srgbClr val="333333"/>
                </a:solidFill>
              </a:rPr>
              <a:t>. </a:t>
            </a:r>
            <a:endParaRPr lang="en-US" dirty="0"/>
          </a:p>
          <a:p>
            <a:endParaRPr lang="en-US" sz="2000" dirty="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</a:rPr>
              <a:t>The project proposal is a 2-page description of what you intend to do</a:t>
            </a:r>
          </a:p>
          <a:p>
            <a:pPr lvl="1">
              <a:lnSpc>
                <a:spcPct val="114999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motivation, </a:t>
            </a:r>
          </a:p>
          <a:p>
            <a:pPr lvl="1">
              <a:lnSpc>
                <a:spcPct val="114999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hypothesis, </a:t>
            </a:r>
          </a:p>
          <a:p>
            <a:pPr lvl="1">
              <a:lnSpc>
                <a:spcPct val="114999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experiments, </a:t>
            </a:r>
          </a:p>
          <a:p>
            <a:pPr lvl="1">
              <a:lnSpc>
                <a:spcPct val="114999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datasets, </a:t>
            </a:r>
          </a:p>
          <a:p>
            <a:pPr lvl="1">
              <a:lnSpc>
                <a:spcPct val="114999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methods, </a:t>
            </a:r>
          </a:p>
          <a:p>
            <a:pPr lvl="1">
              <a:lnSpc>
                <a:spcPct val="114999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expected outcome, </a:t>
            </a:r>
          </a:p>
          <a:p>
            <a:pPr lvl="1">
              <a:lnSpc>
                <a:spcPct val="114999"/>
              </a:lnSpc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etc.</a:t>
            </a:r>
            <a:endParaRPr lang="en-US" sz="1600" b="0" i="0" dirty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B7B-E9BD-81F9-4341-357C2E0B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522617" cy="857542"/>
          </a:xfrm>
        </p:spPr>
        <p:txBody>
          <a:bodyPr>
            <a:normAutofit/>
          </a:bodyPr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C7BB-6CD2-62E8-8982-2AA66C2EB6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63429"/>
            <a:ext cx="8085415" cy="3388084"/>
          </a:xfrm>
        </p:spPr>
        <p:txBody>
          <a:bodyPr>
            <a:noAutofit/>
          </a:bodyPr>
          <a:lstStyle/>
          <a:p>
            <a:r>
              <a:rPr lang="en-US" sz="1300" dirty="0">
                <a:solidFill>
                  <a:schemeClr val="tx1"/>
                </a:solidFill>
              </a:rPr>
              <a:t>How to think critically (about an existing paper, application, etc.)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were the main novel contributions or points? 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what makes it work something general and reusable or a special case? 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there flaws or neat details in what they did? </a:t>
            </a:r>
            <a:br>
              <a:rPr lang="en-US" sz="1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3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300" dirty="0">
                <a:solidFill>
                  <a:schemeClr val="tx1"/>
                </a:solidFill>
              </a:rPr>
              <a:t>You need to have an overall sensible idea: 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you have appropriate data or a realistic plant to be able to collect it in a short period of time.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you have a realistic way to evaluate your work. 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you have appropriate baselines or proposed ablation studies for comparisons. </a:t>
            </a:r>
          </a:p>
          <a:p>
            <a:pPr lvl="1"/>
            <a:endParaRPr lang="en-US" sz="13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300" dirty="0">
                <a:solidFill>
                  <a:schemeClr val="tx1"/>
                </a:solidFill>
              </a:rPr>
              <a:t>Ask for help if needed</a:t>
            </a:r>
          </a:p>
          <a:p>
            <a:pPr lvl="1"/>
            <a:r>
              <a:rPr lang="en-US" sz="13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encourage you to talk to all course staff about your project ideas. </a:t>
            </a:r>
            <a:endParaRPr lang="en-US" sz="13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1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I had ∞ time, I would talk to all of you. Sadly, that won’t happen. </a:t>
            </a:r>
          </a:p>
        </p:txBody>
      </p:sp>
    </p:spTree>
    <p:extLst>
      <p:ext uri="{BB962C8B-B14F-4D97-AF65-F5344CB8AC3E}">
        <p14:creationId xmlns:p14="http://schemas.microsoft.com/office/powerpoint/2010/main" val="12633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1438</Words>
  <Application>Microsoft Macintosh PowerPoint</Application>
  <PresentationFormat>On-screen Show (16:9)</PresentationFormat>
  <Paragraphs>179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Times New Roman</vt:lpstr>
      <vt:lpstr>Courier New</vt:lpstr>
      <vt:lpstr>Arial</vt:lpstr>
      <vt:lpstr>Tahoma</vt:lpstr>
      <vt:lpstr>Source Sans Pro</vt:lpstr>
      <vt:lpstr>Arial MT</vt:lpstr>
      <vt:lpstr>Source Serif Pro</vt:lpstr>
      <vt:lpstr>Roboto</vt:lpstr>
      <vt:lpstr>Consolas</vt:lpstr>
      <vt:lpstr>Corbel</vt:lpstr>
      <vt:lpstr>Calibri</vt:lpstr>
      <vt:lpstr>Wingdings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Final Projects</vt:lpstr>
      <vt:lpstr>Logistics update</vt:lpstr>
      <vt:lpstr>Overview </vt:lpstr>
      <vt:lpstr>Overview: Topic </vt:lpstr>
      <vt:lpstr>Overview: Honor Code</vt:lpstr>
      <vt:lpstr>Overview: Mentorship</vt:lpstr>
      <vt:lpstr>Project Timeline</vt:lpstr>
      <vt:lpstr>Project Proposals</vt:lpstr>
      <vt:lpstr>Project Proposals</vt:lpstr>
      <vt:lpstr>Project Proposals</vt:lpstr>
      <vt:lpstr>Proposals: Be as Precise as You Can</vt:lpstr>
      <vt:lpstr>Proposal: An Example</vt:lpstr>
      <vt:lpstr>Proposal: An Example</vt:lpstr>
      <vt:lpstr>Proposal: An Example</vt:lpstr>
      <vt:lpstr>Timeline: Midway Report</vt:lpstr>
      <vt:lpstr>Final Report</vt:lpstr>
      <vt:lpstr>Final Poster</vt:lpstr>
      <vt:lpstr>PowerPoint Presentation</vt:lpstr>
      <vt:lpstr>Suggesting a small extension to a paper</vt:lpstr>
      <vt:lpstr>Finding Good Papers </vt:lpstr>
      <vt:lpstr>Behavior analysis of models</vt:lpstr>
      <vt:lpstr>Theoretical Analysis</vt:lpstr>
      <vt:lpstr>Think Broadly </vt:lpstr>
      <vt:lpstr>Applications</vt:lpstr>
      <vt:lpstr>PowerPoint Presentation</vt:lpstr>
      <vt:lpstr>You're in charge ….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14</cp:revision>
  <dcterms:modified xsi:type="dcterms:W3CDTF">2024-03-12T12:04:58Z</dcterms:modified>
</cp:coreProperties>
</file>